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a" ContentType="audio/unknown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41" autoAdjust="0"/>
    <p:restoredTop sz="94660"/>
  </p:normalViewPr>
  <p:slideViewPr>
    <p:cSldViewPr snapToGrid="0">
      <p:cViewPr varScale="1">
        <p:scale>
          <a:sx n="94" d="100"/>
          <a:sy n="94" d="100"/>
        </p:scale>
        <p:origin x="-143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B5A01-6AFA-44F8-A5C9-4C15CBF56B49}" type="datetimeFigureOut">
              <a:rPr lang="ru-RU" smtClean="0"/>
              <a:t>05.06.2022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BC79F-9294-4E9F-AF3C-6159AEA0C3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66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16000">
        <p14:reveal/>
      </p:transition>
    </mc:Choice>
    <mc:Fallback xmlns="">
      <p:transition spd="slow" advClick="0" advTm="16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B5A01-6AFA-44F8-A5C9-4C15CBF56B49}" type="datetimeFigureOut">
              <a:rPr lang="ru-RU" smtClean="0"/>
              <a:t>05.06.2022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BC79F-9294-4E9F-AF3C-6159AEA0C3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4234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16000">
        <p14:reveal/>
      </p:transition>
    </mc:Choice>
    <mc:Fallback xmlns="">
      <p:transition spd="slow" advClick="0" advTm="16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B5A01-6AFA-44F8-A5C9-4C15CBF56B49}" type="datetimeFigureOut">
              <a:rPr lang="ru-RU" smtClean="0"/>
              <a:t>05.06.2022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BC79F-9294-4E9F-AF3C-6159AEA0C3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4482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16000">
        <p14:reveal/>
      </p:transition>
    </mc:Choice>
    <mc:Fallback xmlns="">
      <p:transition spd="slow" advClick="0" advTm="16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B5A01-6AFA-44F8-A5C9-4C15CBF56B49}" type="datetimeFigureOut">
              <a:rPr lang="ru-RU" smtClean="0"/>
              <a:t>05.06.2022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BC79F-9294-4E9F-AF3C-6159AEA0C3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4028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16000">
        <p14:reveal/>
      </p:transition>
    </mc:Choice>
    <mc:Fallback xmlns="">
      <p:transition spd="slow" advClick="0" advTm="16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B5A01-6AFA-44F8-A5C9-4C15CBF56B49}" type="datetimeFigureOut">
              <a:rPr lang="ru-RU" smtClean="0"/>
              <a:t>05.06.2022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BC79F-9294-4E9F-AF3C-6159AEA0C3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3442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16000">
        <p14:reveal/>
      </p:transition>
    </mc:Choice>
    <mc:Fallback xmlns="">
      <p:transition spd="slow" advClick="0" advTm="16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B5A01-6AFA-44F8-A5C9-4C15CBF56B49}" type="datetimeFigureOut">
              <a:rPr lang="ru-RU" smtClean="0"/>
              <a:t>05.06.2022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BC79F-9294-4E9F-AF3C-6159AEA0C3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0510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16000">
        <p14:reveal/>
      </p:transition>
    </mc:Choice>
    <mc:Fallback xmlns="">
      <p:transition spd="slow" advClick="0" advTm="16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B5A01-6AFA-44F8-A5C9-4C15CBF56B49}" type="datetimeFigureOut">
              <a:rPr lang="ru-RU" smtClean="0"/>
              <a:t>05.06.2022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BC79F-9294-4E9F-AF3C-6159AEA0C3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4064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16000">
        <p14:reveal/>
      </p:transition>
    </mc:Choice>
    <mc:Fallback xmlns="">
      <p:transition spd="slow" advClick="0" advTm="16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B5A01-6AFA-44F8-A5C9-4C15CBF56B49}" type="datetimeFigureOut">
              <a:rPr lang="ru-RU" smtClean="0"/>
              <a:t>05.06.2022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BC79F-9294-4E9F-AF3C-6159AEA0C3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1694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16000">
        <p14:reveal/>
      </p:transition>
    </mc:Choice>
    <mc:Fallback xmlns="">
      <p:transition spd="slow" advClick="0" advTm="16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B5A01-6AFA-44F8-A5C9-4C15CBF56B49}" type="datetimeFigureOut">
              <a:rPr lang="ru-RU" smtClean="0"/>
              <a:t>05.06.2022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BC79F-9294-4E9F-AF3C-6159AEA0C3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325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16000">
        <p14:reveal/>
      </p:transition>
    </mc:Choice>
    <mc:Fallback xmlns="">
      <p:transition spd="slow" advClick="0" advTm="16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B5A01-6AFA-44F8-A5C9-4C15CBF56B49}" type="datetimeFigureOut">
              <a:rPr lang="ru-RU" smtClean="0"/>
              <a:t>05.06.2022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BC79F-9294-4E9F-AF3C-6159AEA0C3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6498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16000">
        <p14:reveal/>
      </p:transition>
    </mc:Choice>
    <mc:Fallback xmlns="">
      <p:transition spd="slow" advClick="0" advTm="16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B5A01-6AFA-44F8-A5C9-4C15CBF56B49}" type="datetimeFigureOut">
              <a:rPr lang="ru-RU" smtClean="0"/>
              <a:t>05.06.2022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BC79F-9294-4E9F-AF3C-6159AEA0C3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823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16000">
        <p14:reveal/>
      </p:transition>
    </mc:Choice>
    <mc:Fallback xmlns="">
      <p:transition spd="slow" advClick="0" advTm="16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7B5A01-6AFA-44F8-A5C9-4C15CBF56B49}" type="datetimeFigureOut">
              <a:rPr lang="ru-RU" smtClean="0"/>
              <a:t>05.06.2022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EBC79F-9294-4E9F-AF3C-6159AEA0C3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1387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3400" advClick="0" advTm="16000">
        <p14:reveal/>
      </p:transition>
    </mc:Choice>
    <mc:Fallback xmlns="">
      <p:transition spd="slow" advClick="0" advTm="16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mp3directsong.com/music/%D0%A1%D0%B0%D0%BB%D0%B8%D1%85%20%D0%A1%D0%B0%D0%B9%D0%B4%D0%B0%D1%88%D0%B5%D0%B2%20-%20%D0%9F%D0%B5%D1%81%D0%BD%D1%8F%20%D0%91%D1%83%D0%BB%D0%B0%D1%82%D0%B0%20%22%D0%94%D1%80%D1%83%D0%B7%D1%8C%D1%8F%20%D0%BC%D0%BE%D0%B8%22%20%D0%B8%D0%B7%20%D0%BC%D1%83%D0%B7.%20%D0%B4%D1%80%D0%B0%D0%BC%D1%8B%20%22%D0%93%D0%BE%D0%BB%D1%83%D0%B1%D0%B0%D1%8F%20%D1%88%D0%B0%D0%BB%D1%8C%22" TargetMode="External"/><Relationship Id="rId3" Type="http://schemas.openxmlformats.org/officeDocument/2006/relationships/hyperlink" Target="https://mu.fm/" TargetMode="External"/><Relationship Id="rId7" Type="http://schemas.openxmlformats.org/officeDocument/2006/relationships/hyperlink" Target="https://mp3directsong.com/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mu.fm/track/pesna-bulata-druza-moi-iz-muz-dramy-golubaa-sal-oxnvkma" TargetMode="External"/><Relationship Id="rId5" Type="http://schemas.openxmlformats.org/officeDocument/2006/relationships/hyperlink" Target="https://vuzlit.ru/" TargetMode="External"/><Relationship Id="rId4" Type="http://schemas.openxmlformats.org/officeDocument/2006/relationships/hyperlink" Target="http://kitaphane.tatarstan.ru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wma"/><Relationship Id="rId1" Type="http://schemas.microsoft.com/office/2007/relationships/media" Target="../media/media1.wma"/><Relationship Id="rId6" Type="http://schemas.openxmlformats.org/officeDocument/2006/relationships/image" Target="../media/image14.png"/><Relationship Id="rId5" Type="http://schemas.openxmlformats.org/officeDocument/2006/relationships/image" Target="../media/image13.jpg"/><Relationship Id="rId4" Type="http://schemas.openxmlformats.org/officeDocument/2006/relationships/image" Target="../media/image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wma"/><Relationship Id="rId1" Type="http://schemas.microsoft.com/office/2007/relationships/media" Target="../media/media2.wma"/><Relationship Id="rId6" Type="http://schemas.openxmlformats.org/officeDocument/2006/relationships/image" Target="../media/image14.png"/><Relationship Id="rId5" Type="http://schemas.openxmlformats.org/officeDocument/2006/relationships/image" Target="../media/image15.jpg"/><Relationship Id="rId4" Type="http://schemas.openxmlformats.org/officeDocument/2006/relationships/image" Target="../media/image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wma"/><Relationship Id="rId1" Type="http://schemas.microsoft.com/office/2007/relationships/media" Target="../media/media3.wma"/><Relationship Id="rId6" Type="http://schemas.openxmlformats.org/officeDocument/2006/relationships/image" Target="../media/image14.png"/><Relationship Id="rId5" Type="http://schemas.openxmlformats.org/officeDocument/2006/relationships/image" Target="../media/image16.jpg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454400" y="598761"/>
            <a:ext cx="5599289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 </a:t>
            </a:r>
            <a:r>
              <a:rPr lang="ru-RU" sz="3200" b="1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С.Сайдашева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драме </a:t>
            </a:r>
            <a:r>
              <a:rPr lang="ru-RU" sz="3200" b="1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К.Тинчурина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«Голубая шаль»</a:t>
            </a:r>
            <a:endParaRPr lang="ru-RU" sz="3200" dirty="0" smtClean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974" y="335169"/>
            <a:ext cx="2397201" cy="35601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4896763" y="4875348"/>
            <a:ext cx="40414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Преподаватель: Харитонова Людмила Александровна</a:t>
            </a:r>
            <a:endParaRPr lang="ru-RU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3224" y="2231860"/>
            <a:ext cx="4136571" cy="2171700"/>
          </a:xfrm>
          <a:prstGeom prst="ellipse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80906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16000">
        <p14:reveal/>
      </p:transition>
    </mc:Choice>
    <mc:Fallback xmlns="">
      <p:transition spd="slow" advClick="0" advTm="1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40267" y="4465556"/>
            <a:ext cx="8263466" cy="198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С.Сайдашев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своем творчестве проделал работу, адекватную деятельности многих поколений композиторов, если сравнить с другими культурами. Он с полным основанием может быть назван основоположником татарской профессиональной музыки.</a:t>
            </a:r>
            <a:r>
              <a:rPr lang="ru-RU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 чуткий композитор, он сумел выразить в полной мере дух своего времени. И в этом - бессмертие его музыки.</a:t>
            </a:r>
            <a:endParaRPr lang="ru-RU" sz="1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60" t="13593" r="4802"/>
          <a:stretch/>
        </p:blipFill>
        <p:spPr>
          <a:xfrm>
            <a:off x="440267" y="451554"/>
            <a:ext cx="3758962" cy="29802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4239" y="451203"/>
            <a:ext cx="2564694" cy="35905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53187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16000">
        <p14:reveal/>
      </p:transition>
    </mc:Choice>
    <mc:Fallback xmlns="">
      <p:transition spd="slow" advClick="0" advTm="1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354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20044" y="1951672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Список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источников: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hlinkClick r:id="rId3"/>
            </a:endParaRPr>
          </a:p>
          <a:p>
            <a:r>
              <a:rPr lang="ru-RU" b="1" dirty="0" smtClean="0">
                <a:hlinkClick r:id="rId3"/>
              </a:rPr>
              <a:t>-</a:t>
            </a:r>
            <a:r>
              <a:rPr lang="en-US" dirty="0">
                <a:latin typeface="Times New Roman" pitchFamily="18" charset="0"/>
                <a:cs typeface="Times New Roman" pitchFamily="18" charset="0"/>
                <a:hlinkClick r:id="rId4"/>
              </a:rPr>
              <a:t>kitaphane.tatarstan.ru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  <a:hlinkClick r:id="rId3"/>
              </a:rPr>
              <a:t>- </a:t>
            </a:r>
            <a:r>
              <a:rPr lang="en-US" dirty="0">
                <a:latin typeface="Times New Roman" pitchFamily="18" charset="0"/>
                <a:cs typeface="Times New Roman" pitchFamily="18" charset="0"/>
                <a:hlinkClick r:id="rId5"/>
              </a:rPr>
              <a:t>vuzlit.ru</a:t>
            </a:r>
            <a:endParaRPr lang="ru-RU" dirty="0">
              <a:latin typeface="Times New Roman" pitchFamily="18" charset="0"/>
              <a:cs typeface="Times New Roman" pitchFamily="18" charset="0"/>
              <a:hlinkClick r:id="rId3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  <a:hlinkClick r:id="rId3"/>
              </a:rPr>
              <a:t>- </a:t>
            </a:r>
            <a:r>
              <a:rPr lang="en-US" dirty="0" err="1">
                <a:latin typeface="Times New Roman" pitchFamily="18" charset="0"/>
                <a:cs typeface="Times New Roman" pitchFamily="18" charset="0"/>
                <a:hlinkClick r:id="rId3"/>
              </a:rPr>
              <a:t>mu.fm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›</a:t>
            </a:r>
            <a:r>
              <a:rPr lang="en-US" dirty="0" err="1">
                <a:latin typeface="Times New Roman" pitchFamily="18" charset="0"/>
                <a:cs typeface="Times New Roman" pitchFamily="18" charset="0"/>
                <a:hlinkClick r:id="rId6"/>
              </a:rPr>
              <a:t>track</a:t>
            </a:r>
            <a:r>
              <a:rPr lang="en-US" dirty="0">
                <a:latin typeface="Times New Roman" pitchFamily="18" charset="0"/>
                <a:cs typeface="Times New Roman" pitchFamily="18" charset="0"/>
                <a:hlinkClick r:id="rId6"/>
              </a:rPr>
              <a:t>/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  <a:hlinkClick r:id="rId7"/>
              </a:rPr>
              <a:t>- </a:t>
            </a:r>
            <a:r>
              <a:rPr lang="en-US" dirty="0">
                <a:latin typeface="Times New Roman" pitchFamily="18" charset="0"/>
                <a:cs typeface="Times New Roman" pitchFamily="18" charset="0"/>
                <a:hlinkClick r:id="rId7"/>
              </a:rPr>
              <a:t>mp3directsong.com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›</a:t>
            </a:r>
            <a:r>
              <a:rPr lang="en-US" dirty="0">
                <a:latin typeface="Times New Roman" pitchFamily="18" charset="0"/>
                <a:cs typeface="Times New Roman" pitchFamily="18" charset="0"/>
                <a:hlinkClick r:id="rId8"/>
              </a:rPr>
              <a:t>music…</a:t>
            </a:r>
            <a:r>
              <a:rPr lang="ru-RU" dirty="0">
                <a:latin typeface="Times New Roman" pitchFamily="18" charset="0"/>
                <a:cs typeface="Times New Roman" pitchFamily="18" charset="0"/>
                <a:hlinkClick r:id="rId8"/>
              </a:rPr>
              <a:t>Сайдашев -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8581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16000">
        <p14:reveal/>
      </p:transition>
    </mc:Choice>
    <mc:Fallback xmlns="">
      <p:transition spd="slow" advClick="0" advTm="1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72533" y="4374445"/>
            <a:ext cx="838764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22313" algn="just"/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Салих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Замалетдинович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Сайдашев родился 3 декабря 1900 г. в Казани в семье городских ремесленников, в недавнем прошлом выходцев из крестьян средней руки Высокогорского района Татарстана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indent="722313" algn="just"/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Благотворное влияние на становление личности композитора оказала атмосфера семьи его родственника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Ш.Ахмерова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где он воспитывался, будучи сиротой.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8716" y="491244"/>
            <a:ext cx="5095899" cy="33919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23825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16000">
        <p14:reveal/>
      </p:transition>
    </mc:Choice>
    <mc:Fallback xmlns="">
      <p:transition spd="slow" advClick="0" advTm="1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0" t="1565" r="-2440" b="10534"/>
          <a:stretch/>
        </p:blipFill>
        <p:spPr>
          <a:xfrm>
            <a:off x="441784" y="485422"/>
            <a:ext cx="4015437" cy="36688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7221" y="850125"/>
            <a:ext cx="4461001" cy="29394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500465" y="4639731"/>
            <a:ext cx="816940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31825"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Богатый мелодический дар и дар импровизатора снискали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С.Сайдашеву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большую популярность. С 1934 года он вместе с группой татарских музыкантов обучался в Татарской оперной студии Московской консерватории. </a:t>
            </a:r>
          </a:p>
        </p:txBody>
      </p:sp>
    </p:spTree>
    <p:extLst>
      <p:ext uri="{BB962C8B-B14F-4D97-AF65-F5344CB8AC3E}">
        <p14:creationId xmlns:p14="http://schemas.microsoft.com/office/powerpoint/2010/main" val="587860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16000">
        <p14:reveal/>
      </p:transition>
    </mc:Choice>
    <mc:Fallback xmlns="">
      <p:transition spd="slow" advClick="0" advTm="1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53156" y="4482237"/>
            <a:ext cx="820702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31825" algn="just"/>
            <a:r>
              <a:rPr lang="ru-RU" b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С.Сайдашев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 содружестве с драматургами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К.Тинчуриным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Т.Гиззатом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и другими авторами явился создателем нового для татарской музыки жанра - музыкальной драмы, первой из которых стала мелодрама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К.Тинчурина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"Голубая шаль" (1926). </a:t>
            </a:r>
            <a:endParaRPr lang="ru-RU" b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8225" y="286897"/>
            <a:ext cx="3650918" cy="33369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1520" y="286897"/>
            <a:ext cx="2308718" cy="35554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5097091" y="3842324"/>
            <a:ext cx="30022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Салих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Сайдашев и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Тази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Гиззат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50183" y="3842324"/>
            <a:ext cx="30022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Салих</a:t>
            </a:r>
            <a:r>
              <a:rPr lang="ru-RU" sz="1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Сайдашев </a:t>
            </a:r>
            <a:r>
              <a:rPr lang="ru-RU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Карим </a:t>
            </a:r>
            <a:r>
              <a:rPr lang="ru-RU" sz="1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Тинчурин</a:t>
            </a:r>
            <a:endParaRPr lang="ru-RU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3105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16000">
        <p14:reveal/>
      </p:transition>
    </mc:Choice>
    <mc:Fallback xmlns="">
      <p:transition spd="slow" advClick="0" advTm="1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40267" y="4163957"/>
            <a:ext cx="826346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22313" algn="just"/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Особенно ярко творческий взлет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С.Сайдашева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проявился в период его работы в Татарском драмтеатре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indent="631825" algn="just"/>
            <a:r>
              <a:rPr lang="ru-RU" b="1" dirty="0">
                <a:latin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Поиски новых сюжетов, образов коснулись и композитора Сайдашева. Весьма плодотворным для него оказалось сотрудничество с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К.Тинчуриным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и его последователем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Т.Гиззатом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8002" y="571037"/>
            <a:ext cx="3702891" cy="2794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668" y="571037"/>
            <a:ext cx="3366704" cy="2794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9774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16000">
        <p14:reveal/>
      </p:transition>
    </mc:Choice>
    <mc:Fallback xmlns="">
      <p:transition spd="slow" advClick="0" advTm="1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16089" y="4262465"/>
            <a:ext cx="851182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1338" algn="just"/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Произведения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К.Тинчурина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как известно, отличали художественность вымысла и образов, данных сквозь призму сатиры и юмора. Все это выражалось колоритным языком, богатыми народными пословицами и поговорками. Более того, сам сюжет, например, мелодрамы "Голубая шаль", впитал в себя татарские народные обычаи, традиции и элементы народного творчества: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баиты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исторические песни о беглых, сабантуй, свадебные обряды, то есть он был "этнографическим", как тогда было принято говорить. </a:t>
            </a:r>
            <a:endParaRPr lang="ru-RU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5588" y="1012778"/>
            <a:ext cx="4081163" cy="27121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089" y="380055"/>
            <a:ext cx="4164679" cy="27744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07095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16000">
        <p14:reveal/>
      </p:transition>
    </mc:Choice>
    <mc:Fallback xmlns="">
      <p:transition spd="slow" advClick="0" advTm="16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16089" y="4226901"/>
            <a:ext cx="851182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1338" algn="just"/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Нужно заметить, что разные социальные типы, выведенные в драме, повлекли Сайдашева к использованию для их обрисовки разных пластов татарского песенного творчества: лирических песен для образов Булата и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Майсары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(например, песни "Голубая шаль", которая становится как бы 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лейтмотивом).</a:t>
            </a:r>
          </a:p>
          <a:p>
            <a:pPr indent="541338" algn="just"/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Характеризуя основные действующие лица драмы - Булата и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Майсару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композитор впервые прибегает к оригинальной музыке. При этом в центре его внимания - страдающая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Майсара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7598" y="368771"/>
            <a:ext cx="5477958" cy="36519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Голубая шаль - Песня Булата Кара урман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794978" y="351422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767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16000">
        <p14:reveal/>
      </p:transition>
    </mc:Choice>
    <mc:Fallback xmlns="">
      <p:transition spd="slow" advClick="0" advTm="1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944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81377" y="4614289"/>
            <a:ext cx="798124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1338" algn="just"/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Представленная через причитания при приготовлении ее к нежеланной свадьбе ("Песня </a:t>
            </a:r>
            <a:r>
              <a:rPr lang="ru-RU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Майсары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"), и взволнованный от встречи с родным аулом и возлюбленной шахтер Булат (песня "Друзья мои"). Колоритная картина в лесу, которая заканчивается при всех различиях взглядов и повадок беглых их единением в одном - ненависти к власть имущим, желанием встать над законом. </a:t>
            </a:r>
            <a:endParaRPr lang="ru-RU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9273" y="343329"/>
            <a:ext cx="4514518" cy="39276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Голубая шаль - Песня Майсары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789334" y="396616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432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16000">
        <p14:reveal/>
      </p:transition>
    </mc:Choice>
    <mc:Fallback xmlns="">
      <p:transition spd="slow" advClick="0" advTm="1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741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16089" y="4192163"/>
            <a:ext cx="851182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Таким образом, при создании музыки к пьесе "Голубая шаль" у Сайдашева сформировались основные творческие принципы. Мелодрама "Голубая шаль" была в некоторой мере и итоговой, и предвестницей его будущих музыкальных драм, что дает право назвать ее рубежной. Известно также, что с мелодрамы "Голубая шаль" </a:t>
            </a:r>
            <a:r>
              <a:rPr lang="ru-RU" b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К.Тинчурина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– </a:t>
            </a:r>
            <a:r>
              <a:rPr lang="ru-RU" b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С.Сайдашева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рождается и новый жанр в профессиональной татарской музыке - музыкальная драма, которая открывает двери в оперу.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0947" y="381869"/>
            <a:ext cx="5551542" cy="36869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Друзья мои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98444" y="35209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339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6000" advClick="0" advTm="24000">
        <p14:reveal/>
      </p:transition>
    </mc:Choice>
    <mc:Fallback xmlns="">
      <p:transition spd="slow" advClick="0" advTm="2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616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416</TotalTime>
  <Words>530</Words>
  <Application>Microsoft Office PowerPoint</Application>
  <PresentationFormat>Экран (4:3)</PresentationFormat>
  <Paragraphs>23</Paragraphs>
  <Slides>11</Slides>
  <Notes>0</Notes>
  <HiddenSlides>0</HiddenSlides>
  <MMClips>3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Виктор</cp:lastModifiedBy>
  <cp:revision>27</cp:revision>
  <dcterms:created xsi:type="dcterms:W3CDTF">2019-01-23T06:18:48Z</dcterms:created>
  <dcterms:modified xsi:type="dcterms:W3CDTF">2022-06-05T18:40:04Z</dcterms:modified>
</cp:coreProperties>
</file>